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4"/>
  </p:notesMasterIdLst>
  <p:sldIdLst>
    <p:sldId id="270" r:id="rId2"/>
    <p:sldId id="407" r:id="rId3"/>
    <p:sldId id="450" r:id="rId4"/>
    <p:sldId id="458" r:id="rId5"/>
    <p:sldId id="451" r:id="rId6"/>
    <p:sldId id="454" r:id="rId7"/>
    <p:sldId id="455" r:id="rId8"/>
    <p:sldId id="456" r:id="rId9"/>
    <p:sldId id="452" r:id="rId10"/>
    <p:sldId id="453" r:id="rId11"/>
    <p:sldId id="459" r:id="rId12"/>
    <p:sldId id="460" r:id="rId13"/>
    <p:sldId id="461" r:id="rId14"/>
    <p:sldId id="462" r:id="rId15"/>
    <p:sldId id="403" r:id="rId16"/>
    <p:sldId id="457" r:id="rId17"/>
    <p:sldId id="392" r:id="rId18"/>
    <p:sldId id="464" r:id="rId19"/>
    <p:sldId id="465" r:id="rId20"/>
    <p:sldId id="408" r:id="rId21"/>
    <p:sldId id="409" r:id="rId22"/>
    <p:sldId id="436" r:id="rId23"/>
  </p:sldIdLst>
  <p:sldSz cx="9144000" cy="5143500" type="screen16x9"/>
  <p:notesSz cx="6742113" cy="98726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86A0"/>
    <a:srgbClr val="F8F8F8"/>
    <a:srgbClr val="032952"/>
    <a:srgbClr val="0067A7"/>
    <a:srgbClr val="003560"/>
    <a:srgbClr val="003865"/>
    <a:srgbClr val="284F76"/>
    <a:srgbClr val="3E474E"/>
    <a:srgbClr val="00213B"/>
    <a:srgbClr val="3947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54" autoAdjust="0"/>
    <p:restoredTop sz="91131" autoAdjust="0"/>
  </p:normalViewPr>
  <p:slideViewPr>
    <p:cSldViewPr>
      <p:cViewPr varScale="1">
        <p:scale>
          <a:sx n="161" d="100"/>
          <a:sy n="161" d="100"/>
        </p:scale>
        <p:origin x="-128" y="-3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4" d="100"/>
        <a:sy n="8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1582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8971" y="0"/>
            <a:ext cx="2921582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7433B5-D728-E146-B948-C37A5EC05FB8}" type="datetimeFigureOut">
              <a:rPr lang="en-US" smtClean="0"/>
              <a:t>08/03/18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22963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4212" y="4751219"/>
            <a:ext cx="539369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7"/>
            <a:ext cx="2921582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8971" y="9377317"/>
            <a:ext cx="2921582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A02F00-C535-204F-B4B5-528FB2DC4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61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38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283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37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627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61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39551" y="1203599"/>
            <a:ext cx="3744417" cy="5040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2400" dirty="0"/>
              <a:t>Title: Font size 24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9551" y="1851671"/>
            <a:ext cx="3744417" cy="3096343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1400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66349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39551" y="1203599"/>
            <a:ext cx="3744417" cy="5040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2400" dirty="0"/>
              <a:t>Title: Font size 24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9551" y="1851671"/>
            <a:ext cx="3744417" cy="3096343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1400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74781526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 spc="-10">
          <a:solidFill>
            <a:srgbClr val="483F6A"/>
          </a:solidFill>
          <a:latin typeface="Times New Roman"/>
          <a:ea typeface="ヒラギノ角ゴ Pro W3" charset="0"/>
          <a:cs typeface="Times New Roman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483F6A"/>
          </a:solidFill>
          <a:latin typeface="Times New Roman" charset="0"/>
          <a:ea typeface="ヒラギノ角ゴ Pro W3" charset="0"/>
          <a:cs typeface="Times New Roman" pitchFamily="18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483F6A"/>
          </a:solidFill>
          <a:latin typeface="Times New Roman" charset="0"/>
          <a:ea typeface="ヒラギノ角ゴ Pro W3" charset="0"/>
          <a:cs typeface="Times New Roman" pitchFamily="18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483F6A"/>
          </a:solidFill>
          <a:latin typeface="Times New Roman" charset="0"/>
          <a:ea typeface="ヒラギノ角ゴ Pro W3" charset="0"/>
          <a:cs typeface="Times New Roman" pitchFamily="18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483F6A"/>
          </a:solidFill>
          <a:latin typeface="Times New Roman" charset="0"/>
          <a:ea typeface="ヒラギノ角ゴ Pro W3" charset="0"/>
          <a:cs typeface="Times New Roman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213B"/>
          </a:solidFill>
          <a:latin typeface="Arial" charset="0"/>
          <a:ea typeface="ＭＳ Ｐゴシック" charset="-128"/>
          <a:cs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213B"/>
          </a:solidFill>
          <a:latin typeface="Arial" charset="0"/>
          <a:ea typeface="ＭＳ Ｐゴシック" charset="-128"/>
          <a:cs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213B"/>
          </a:solidFill>
          <a:latin typeface="Arial" charset="0"/>
          <a:ea typeface="ＭＳ Ｐゴシック" charset="-128"/>
          <a:cs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213B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1600">
          <a:solidFill>
            <a:srgbClr val="4F5961"/>
          </a:solidFill>
          <a:latin typeface="+mn-lt"/>
          <a:ea typeface="ヒラギノ角ゴ Pro W3" charset="0"/>
          <a:cs typeface="ヒラギノ角ゴ Pro W3" charset="0"/>
        </a:defRPr>
      </a:lvl1pPr>
      <a:lvl2pPr marL="457200" algn="l" rtl="0" eaLnBrk="1" fontAlgn="base" hangingPunct="1">
        <a:spcBef>
          <a:spcPct val="20000"/>
        </a:spcBef>
        <a:spcAft>
          <a:spcPct val="0"/>
        </a:spcAft>
        <a:defRPr sz="1200">
          <a:solidFill>
            <a:srgbClr val="00213B"/>
          </a:solidFill>
          <a:latin typeface="+mn-lt"/>
          <a:ea typeface="ヒラギノ角ゴ Pro W3" charset="0"/>
          <a:cs typeface="ＭＳ Ｐゴシック" charset="0"/>
        </a:defRPr>
      </a:lvl2pPr>
      <a:lvl3pPr marL="914400" algn="l" rtl="0" eaLnBrk="1" fontAlgn="base" hangingPunct="1">
        <a:spcBef>
          <a:spcPct val="20000"/>
        </a:spcBef>
        <a:spcAft>
          <a:spcPct val="0"/>
        </a:spcAft>
        <a:defRPr sz="1200" b="1">
          <a:solidFill>
            <a:srgbClr val="00213B"/>
          </a:solidFill>
          <a:latin typeface="+mn-lt"/>
          <a:ea typeface="ＭＳ Ｐゴシック" charset="0"/>
          <a:cs typeface="ＭＳ Ｐゴシック" charset="0"/>
        </a:defRPr>
      </a:lvl3pPr>
      <a:lvl4pPr marL="1371600" algn="l" rtl="0" eaLnBrk="1" fontAlgn="base" hangingPunct="1">
        <a:spcBef>
          <a:spcPct val="20000"/>
        </a:spcBef>
        <a:spcAft>
          <a:spcPct val="0"/>
        </a:spcAft>
        <a:defRPr sz="1200">
          <a:solidFill>
            <a:srgbClr val="00213B"/>
          </a:solidFill>
          <a:latin typeface="+mn-lt"/>
          <a:ea typeface="ＭＳ Ｐゴシック" charset="0"/>
          <a:cs typeface="ＭＳ Ｐゴシック" charset="0"/>
        </a:defRPr>
      </a:lvl4pPr>
      <a:lvl5pPr marL="1828800" algn="l" rtl="0" eaLnBrk="1" fontAlgn="base" hangingPunct="1">
        <a:spcBef>
          <a:spcPct val="20000"/>
        </a:spcBef>
        <a:spcAft>
          <a:spcPct val="0"/>
        </a:spcAft>
        <a:defRPr sz="1200">
          <a:solidFill>
            <a:srgbClr val="00213B"/>
          </a:solidFill>
          <a:latin typeface="+mn-lt"/>
          <a:ea typeface="ＭＳ Ｐゴシック" charset="0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3B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3B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3B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3B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G"/><Relationship Id="rId3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G"/><Relationship Id="rId3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emf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6200"/>
            <a:ext cx="9144000" cy="1257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24662" y="1131590"/>
            <a:ext cx="934919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 innovative practical approach to research </a:t>
            </a:r>
            <a:endParaRPr lang="en-GB" dirty="0" smtClean="0"/>
          </a:p>
          <a:p>
            <a:r>
              <a:rPr lang="en-GB" dirty="0" smtClean="0"/>
              <a:t>methods </a:t>
            </a:r>
            <a:r>
              <a:rPr lang="en-GB" dirty="0"/>
              <a:t>teaching addressing the </a:t>
            </a:r>
            <a:r>
              <a:rPr lang="en-GB" dirty="0" smtClean="0"/>
              <a:t>open-science </a:t>
            </a:r>
          </a:p>
          <a:p>
            <a:r>
              <a:rPr lang="en-GB" dirty="0" smtClean="0"/>
              <a:t>debate</a:t>
            </a:r>
          </a:p>
          <a:p>
            <a:endParaRPr lang="en-GB" dirty="0" smtClean="0"/>
          </a:p>
          <a:p>
            <a:endParaRPr lang="en-GB" dirty="0"/>
          </a:p>
          <a:p>
            <a:r>
              <a:rPr lang="en-GB" sz="2200" dirty="0">
                <a:solidFill>
                  <a:schemeClr val="bg1"/>
                </a:solidFill>
              </a:rPr>
              <a:t>Dr Heather Cleland Woods</a:t>
            </a:r>
          </a:p>
          <a:p>
            <a:endParaRPr lang="en-GB" sz="22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9368"/>
            <a:ext cx="91440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72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323528" y="3939902"/>
            <a:ext cx="8640960" cy="3096343"/>
          </a:xfrm>
          <a:prstGeom prst="rect">
            <a:avLst/>
          </a:prstGeom>
        </p:spPr>
        <p:txBody>
          <a:bodyPr/>
          <a:lstStyle/>
          <a:p>
            <a:r>
              <a:rPr lang="en-GB" sz="1800" dirty="0"/>
              <a:t/>
            </a:r>
            <a:br>
              <a:rPr lang="en-GB" sz="1800" dirty="0"/>
            </a:br>
            <a:r>
              <a:rPr lang="en-GB" sz="1800" dirty="0"/>
              <a:t/>
            </a:r>
            <a:br>
              <a:rPr lang="en-GB" sz="1800" dirty="0"/>
            </a:br>
            <a:endParaRPr lang="en-GB" sz="1800" dirty="0"/>
          </a:p>
          <a:p>
            <a:endParaRPr lang="en-GB" sz="1800" dirty="0">
              <a:latin typeface="Arial" charset="0"/>
              <a:ea typeface="Arial" charset="0"/>
              <a:cs typeface="Arial" charset="0"/>
            </a:endParaRPr>
          </a:p>
          <a:p>
            <a:endParaRPr lang="en-GB" sz="1800" dirty="0">
              <a:latin typeface="Arial" charset="0"/>
              <a:ea typeface="Arial" charset="0"/>
              <a:cs typeface="Arial" charset="0"/>
            </a:endParaRPr>
          </a:p>
          <a:p>
            <a:endParaRPr lang="en-GB" sz="1800" dirty="0">
              <a:latin typeface="Arial" charset="0"/>
              <a:ea typeface="Arial" charset="0"/>
              <a:cs typeface="Arial" charset="0"/>
            </a:endParaRPr>
          </a:p>
          <a:p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712" y="178355"/>
            <a:ext cx="7992889" cy="504055"/>
          </a:xfrm>
        </p:spPr>
        <p:txBody>
          <a:bodyPr/>
          <a:lstStyle/>
          <a:p>
            <a:r>
              <a:rPr lang="en-GB" b="0" dirty="0"/>
              <a:t/>
            </a:r>
            <a:br>
              <a:rPr lang="en-GB" b="0" dirty="0"/>
            </a:b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555526"/>
            <a:ext cx="7334124" cy="46333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91880" y="508467"/>
            <a:ext cx="255628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482365" y="157303"/>
            <a:ext cx="618874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Are we challenging our students effectively?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9368"/>
            <a:ext cx="91440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05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323528" y="3939902"/>
            <a:ext cx="8640960" cy="3096343"/>
          </a:xfrm>
          <a:prstGeom prst="rect">
            <a:avLst/>
          </a:prstGeom>
        </p:spPr>
        <p:txBody>
          <a:bodyPr/>
          <a:lstStyle/>
          <a:p>
            <a:r>
              <a:rPr lang="en-GB" sz="1800" dirty="0"/>
              <a:t/>
            </a:r>
            <a:br>
              <a:rPr lang="en-GB" sz="1800" dirty="0"/>
            </a:br>
            <a:r>
              <a:rPr lang="en-GB" sz="1800" dirty="0"/>
              <a:t/>
            </a:r>
            <a:br>
              <a:rPr lang="en-GB" sz="1800" dirty="0"/>
            </a:br>
            <a:endParaRPr lang="en-GB" sz="1800" dirty="0"/>
          </a:p>
          <a:p>
            <a:endParaRPr lang="en-GB" sz="1800" dirty="0">
              <a:latin typeface="Arial" charset="0"/>
              <a:ea typeface="Arial" charset="0"/>
              <a:cs typeface="Arial" charset="0"/>
            </a:endParaRPr>
          </a:p>
          <a:p>
            <a:endParaRPr lang="en-GB" sz="1800" dirty="0">
              <a:latin typeface="Arial" charset="0"/>
              <a:ea typeface="Arial" charset="0"/>
              <a:cs typeface="Arial" charset="0"/>
            </a:endParaRPr>
          </a:p>
          <a:p>
            <a:endParaRPr lang="en-GB" sz="1800" dirty="0">
              <a:latin typeface="Arial" charset="0"/>
              <a:ea typeface="Arial" charset="0"/>
              <a:cs typeface="Arial" charset="0"/>
            </a:endParaRPr>
          </a:p>
          <a:p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712" y="178355"/>
            <a:ext cx="7992889" cy="504055"/>
          </a:xfrm>
        </p:spPr>
        <p:txBody>
          <a:bodyPr/>
          <a:lstStyle/>
          <a:p>
            <a:r>
              <a:rPr lang="en-GB" b="0" dirty="0"/>
              <a:t/>
            </a:r>
            <a:br>
              <a:rPr lang="en-GB" b="0" dirty="0"/>
            </a:b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3491880" y="508467"/>
            <a:ext cx="255628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482365" y="157303"/>
            <a:ext cx="47387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Communication with our students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55"/>
          <a:stretch/>
        </p:blipFill>
        <p:spPr>
          <a:xfrm>
            <a:off x="539552" y="987574"/>
            <a:ext cx="7920880" cy="404562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9368"/>
            <a:ext cx="9144000" cy="1079500"/>
          </a:xfrm>
          <a:prstGeom prst="rect">
            <a:avLst/>
          </a:prstGeom>
        </p:spPr>
      </p:pic>
      <p:sp>
        <p:nvSpPr>
          <p:cNvPr id="14" name="TextBox 13"/>
          <p:cNvSpPr txBox="1">
            <a:spLocks/>
          </p:cNvSpPr>
          <p:nvPr/>
        </p:nvSpPr>
        <p:spPr>
          <a:xfrm>
            <a:off x="955824" y="1427511"/>
            <a:ext cx="457200" cy="144016"/>
          </a:xfrm>
          <a:prstGeom prst="rect">
            <a:avLst/>
          </a:prstGeom>
          <a:solidFill>
            <a:srgbClr val="F8F8F8"/>
          </a:solidFill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800" b="1" dirty="0" smtClean="0"/>
              <a:t>student1</a:t>
            </a:r>
            <a:endParaRPr lang="en-GB" sz="800" b="1" dirty="0"/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971600" y="3236607"/>
            <a:ext cx="502920" cy="144016"/>
          </a:xfrm>
          <a:prstGeom prst="rect">
            <a:avLst/>
          </a:prstGeom>
          <a:solidFill>
            <a:srgbClr val="F8F8F8"/>
          </a:solidFill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800" dirty="0" smtClean="0">
                <a:solidFill>
                  <a:srgbClr val="5186A0"/>
                </a:solidFill>
              </a:rPr>
              <a:t>@student1</a:t>
            </a:r>
            <a:endParaRPr lang="en-GB" sz="800" dirty="0">
              <a:solidFill>
                <a:srgbClr val="5186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212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323528" y="3939902"/>
            <a:ext cx="8640960" cy="3096343"/>
          </a:xfrm>
          <a:prstGeom prst="rect">
            <a:avLst/>
          </a:prstGeom>
        </p:spPr>
        <p:txBody>
          <a:bodyPr/>
          <a:lstStyle/>
          <a:p>
            <a:r>
              <a:rPr lang="en-GB" sz="1800" dirty="0"/>
              <a:t/>
            </a:r>
            <a:br>
              <a:rPr lang="en-GB" sz="1800" dirty="0"/>
            </a:br>
            <a:r>
              <a:rPr lang="en-GB" sz="1800" dirty="0"/>
              <a:t/>
            </a:r>
            <a:br>
              <a:rPr lang="en-GB" sz="1800" dirty="0"/>
            </a:br>
            <a:endParaRPr lang="en-GB" sz="1800" dirty="0"/>
          </a:p>
          <a:p>
            <a:endParaRPr lang="en-GB" sz="1800" dirty="0">
              <a:latin typeface="Arial" charset="0"/>
              <a:ea typeface="Arial" charset="0"/>
              <a:cs typeface="Arial" charset="0"/>
            </a:endParaRPr>
          </a:p>
          <a:p>
            <a:endParaRPr lang="en-GB" sz="1800" dirty="0">
              <a:latin typeface="Arial" charset="0"/>
              <a:ea typeface="Arial" charset="0"/>
              <a:cs typeface="Arial" charset="0"/>
            </a:endParaRPr>
          </a:p>
          <a:p>
            <a:endParaRPr lang="en-GB" sz="1800" dirty="0">
              <a:latin typeface="Arial" charset="0"/>
              <a:ea typeface="Arial" charset="0"/>
              <a:cs typeface="Arial" charset="0"/>
            </a:endParaRPr>
          </a:p>
          <a:p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712" y="178355"/>
            <a:ext cx="7992889" cy="504055"/>
          </a:xfrm>
        </p:spPr>
        <p:txBody>
          <a:bodyPr/>
          <a:lstStyle/>
          <a:p>
            <a:r>
              <a:rPr lang="en-GB" b="0" dirty="0"/>
              <a:t/>
            </a:r>
            <a:br>
              <a:rPr lang="en-GB" b="0" dirty="0"/>
            </a:b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3491880" y="508467"/>
            <a:ext cx="255628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482365" y="157303"/>
            <a:ext cx="47387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Communication with our students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131590"/>
            <a:ext cx="7560840" cy="372370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9368"/>
            <a:ext cx="9144000" cy="1079500"/>
          </a:xfrm>
          <a:prstGeom prst="rect">
            <a:avLst/>
          </a:prstGeom>
        </p:spPr>
      </p:pic>
      <p:sp>
        <p:nvSpPr>
          <p:cNvPr id="20" name="TextBox 19"/>
          <p:cNvSpPr txBox="1">
            <a:spLocks/>
          </p:cNvSpPr>
          <p:nvPr/>
        </p:nvSpPr>
        <p:spPr>
          <a:xfrm>
            <a:off x="1043608" y="1851670"/>
            <a:ext cx="502920" cy="144016"/>
          </a:xfrm>
          <a:prstGeom prst="rect">
            <a:avLst/>
          </a:prstGeom>
          <a:solidFill>
            <a:srgbClr val="F8F8F8"/>
          </a:solidFill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800" dirty="0" smtClean="0">
                <a:solidFill>
                  <a:srgbClr val="5186A0"/>
                </a:solidFill>
              </a:rPr>
              <a:t>@student1</a:t>
            </a:r>
            <a:endParaRPr lang="en-GB" sz="800" dirty="0">
              <a:solidFill>
                <a:srgbClr val="5186A0"/>
              </a:solidFill>
            </a:endParaRPr>
          </a:p>
        </p:txBody>
      </p:sp>
      <p:sp>
        <p:nvSpPr>
          <p:cNvPr id="22" name="TextBox 21"/>
          <p:cNvSpPr txBox="1">
            <a:spLocks/>
          </p:cNvSpPr>
          <p:nvPr/>
        </p:nvSpPr>
        <p:spPr>
          <a:xfrm>
            <a:off x="1034704" y="2291607"/>
            <a:ext cx="457200" cy="144016"/>
          </a:xfrm>
          <a:prstGeom prst="rect">
            <a:avLst/>
          </a:prstGeom>
          <a:solidFill>
            <a:srgbClr val="F8F8F8"/>
          </a:solidFill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800" b="1" dirty="0"/>
              <a:t>s</a:t>
            </a:r>
            <a:r>
              <a:rPr lang="en-GB" sz="800" b="1" dirty="0" smtClean="0"/>
              <a:t>tudent2</a:t>
            </a:r>
            <a:endParaRPr lang="en-GB" sz="800" b="1" dirty="0"/>
          </a:p>
        </p:txBody>
      </p:sp>
      <p:sp>
        <p:nvSpPr>
          <p:cNvPr id="24" name="TextBox 23"/>
          <p:cNvSpPr txBox="1">
            <a:spLocks/>
          </p:cNvSpPr>
          <p:nvPr/>
        </p:nvSpPr>
        <p:spPr>
          <a:xfrm>
            <a:off x="1035720" y="2595417"/>
            <a:ext cx="457200" cy="144016"/>
          </a:xfrm>
          <a:prstGeom prst="rect">
            <a:avLst/>
          </a:prstGeom>
          <a:solidFill>
            <a:srgbClr val="F8F8F8"/>
          </a:solidFill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800" b="1" dirty="0"/>
              <a:t>s</a:t>
            </a:r>
            <a:r>
              <a:rPr lang="en-GB" sz="800" b="1" dirty="0" smtClean="0"/>
              <a:t>tudent2</a:t>
            </a:r>
            <a:endParaRPr lang="en-GB" sz="800" b="1" dirty="0"/>
          </a:p>
        </p:txBody>
      </p:sp>
      <p:sp>
        <p:nvSpPr>
          <p:cNvPr id="25" name="TextBox 24"/>
          <p:cNvSpPr txBox="1">
            <a:spLocks/>
          </p:cNvSpPr>
          <p:nvPr/>
        </p:nvSpPr>
        <p:spPr>
          <a:xfrm>
            <a:off x="1043608" y="4564307"/>
            <a:ext cx="548640" cy="144016"/>
          </a:xfrm>
          <a:prstGeom prst="rect">
            <a:avLst/>
          </a:prstGeom>
          <a:solidFill>
            <a:srgbClr val="F8F8F8"/>
          </a:solidFill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800" dirty="0" smtClean="0">
                <a:solidFill>
                  <a:srgbClr val="5186A0"/>
                </a:solidFill>
              </a:rPr>
              <a:t>@student2</a:t>
            </a:r>
            <a:endParaRPr lang="en-GB" sz="800" dirty="0">
              <a:solidFill>
                <a:srgbClr val="5186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765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4785" y="3507855"/>
            <a:ext cx="8640960" cy="1152128"/>
          </a:xfrm>
          <a:prstGeom prst="rect">
            <a:avLst/>
          </a:prstGeo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032952"/>
                </a:solidFill>
              </a:rPr>
              <a:t>Students are asking for help </a:t>
            </a:r>
            <a:endParaRPr lang="en-GB" sz="2000" dirty="0" smtClean="0">
              <a:solidFill>
                <a:srgbClr val="03295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032952"/>
                </a:solidFill>
              </a:rPr>
              <a:t>staff </a:t>
            </a:r>
            <a:r>
              <a:rPr lang="en-GB" sz="2000" dirty="0" smtClean="0">
                <a:solidFill>
                  <a:srgbClr val="032952"/>
                </a:solidFill>
              </a:rPr>
              <a:t>refer back to resources on VLE and </a:t>
            </a:r>
            <a:r>
              <a:rPr lang="en-GB" sz="2000" dirty="0" smtClean="0">
                <a:solidFill>
                  <a:srgbClr val="032952"/>
                </a:solidFill>
              </a:rPr>
              <a:t>previous conversations </a:t>
            </a:r>
            <a:r>
              <a:rPr lang="en-GB" sz="2000" dirty="0" smtClean="0">
                <a:solidFill>
                  <a:srgbClr val="032952"/>
                </a:solidFill>
              </a:rPr>
              <a:t>online </a:t>
            </a:r>
            <a:endParaRPr lang="en-GB" sz="2000" dirty="0">
              <a:solidFill>
                <a:srgbClr val="03295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032952"/>
                </a:solidFill>
              </a:rPr>
              <a:t>Possible for team to provide support in one </a:t>
            </a:r>
            <a:r>
              <a:rPr lang="en-GB" sz="2000" dirty="0" smtClean="0">
                <a:solidFill>
                  <a:srgbClr val="032952"/>
                </a:solidFill>
              </a:rPr>
              <a:t>forum</a:t>
            </a:r>
            <a:endParaRPr lang="en-GB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712" y="178355"/>
            <a:ext cx="7992889" cy="504055"/>
          </a:xfrm>
        </p:spPr>
        <p:txBody>
          <a:bodyPr/>
          <a:lstStyle/>
          <a:p>
            <a:r>
              <a:rPr lang="en-GB" b="0" dirty="0"/>
              <a:t/>
            </a:r>
            <a:br>
              <a:rPr lang="en-GB" b="0" dirty="0"/>
            </a:b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3491880" y="508467"/>
            <a:ext cx="255628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482365" y="157303"/>
            <a:ext cx="47387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Communication with our students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203598"/>
            <a:ext cx="8784976" cy="781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9512" y="1995686"/>
            <a:ext cx="507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 smtClean="0">
                <a:latin typeface="+mn-lt"/>
              </a:rPr>
              <a:t>Similar conversation started by another student……. </a:t>
            </a:r>
            <a:endParaRPr lang="en-GB" sz="1800" dirty="0"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1"/>
          <a:stretch/>
        </p:blipFill>
        <p:spPr>
          <a:xfrm>
            <a:off x="100850" y="2429752"/>
            <a:ext cx="8783960" cy="8593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9368"/>
            <a:ext cx="9144000" cy="1079500"/>
          </a:xfrm>
          <a:prstGeom prst="rect">
            <a:avLst/>
          </a:prstGeom>
        </p:spPr>
      </p:pic>
      <p:sp>
        <p:nvSpPr>
          <p:cNvPr id="13" name="TextBox 12"/>
          <p:cNvSpPr txBox="1">
            <a:spLocks/>
          </p:cNvSpPr>
          <p:nvPr/>
        </p:nvSpPr>
        <p:spPr>
          <a:xfrm>
            <a:off x="508000" y="1291384"/>
            <a:ext cx="502920" cy="144016"/>
          </a:xfrm>
          <a:prstGeom prst="rect">
            <a:avLst/>
          </a:prstGeom>
          <a:solidFill>
            <a:srgbClr val="F8F8F8"/>
          </a:solidFill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800" b="1" dirty="0" smtClean="0"/>
              <a:t>student1</a:t>
            </a:r>
            <a:endParaRPr lang="en-GB" sz="800" b="1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506984" y="2459290"/>
            <a:ext cx="502920" cy="144016"/>
          </a:xfrm>
          <a:prstGeom prst="rect">
            <a:avLst/>
          </a:prstGeom>
          <a:solidFill>
            <a:srgbClr val="F8F8F8"/>
          </a:solidFill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800" b="1" dirty="0" smtClean="0"/>
              <a:t>student3</a:t>
            </a:r>
            <a:endParaRPr lang="en-GB" sz="800" b="1" dirty="0"/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2171056" y="3090577"/>
            <a:ext cx="566928" cy="144016"/>
          </a:xfrm>
          <a:prstGeom prst="rect">
            <a:avLst/>
          </a:prstGeom>
          <a:solidFill>
            <a:srgbClr val="F8F8F8"/>
          </a:solidFill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800" dirty="0" smtClean="0">
                <a:solidFill>
                  <a:srgbClr val="5186A0"/>
                </a:solidFill>
              </a:rPr>
              <a:t>@student2</a:t>
            </a:r>
            <a:endParaRPr lang="en-GB" sz="800" dirty="0">
              <a:solidFill>
                <a:srgbClr val="5186A0"/>
              </a:solidFill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522760" y="3091584"/>
            <a:ext cx="548640" cy="144016"/>
          </a:xfrm>
          <a:prstGeom prst="rect">
            <a:avLst/>
          </a:prstGeom>
          <a:solidFill>
            <a:srgbClr val="F8F8F8"/>
          </a:solidFill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800" dirty="0" smtClean="0">
                <a:solidFill>
                  <a:srgbClr val="5186A0"/>
                </a:solidFill>
              </a:rPr>
              <a:t>@student3</a:t>
            </a:r>
            <a:endParaRPr lang="en-GB" sz="800" dirty="0">
              <a:solidFill>
                <a:srgbClr val="5186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786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323528" y="3939902"/>
            <a:ext cx="8640960" cy="3096343"/>
          </a:xfrm>
          <a:prstGeom prst="rect">
            <a:avLst/>
          </a:prstGeom>
        </p:spPr>
        <p:txBody>
          <a:bodyPr/>
          <a:lstStyle/>
          <a:p>
            <a:r>
              <a:rPr lang="en-GB" sz="1800" dirty="0"/>
              <a:t/>
            </a:r>
            <a:br>
              <a:rPr lang="en-GB" sz="1800" dirty="0"/>
            </a:br>
            <a:r>
              <a:rPr lang="en-GB" sz="1800" dirty="0"/>
              <a:t/>
            </a:r>
            <a:br>
              <a:rPr lang="en-GB" sz="1800" dirty="0"/>
            </a:br>
            <a:endParaRPr lang="en-GB" sz="1800" dirty="0"/>
          </a:p>
          <a:p>
            <a:endParaRPr lang="en-GB" sz="1800" dirty="0">
              <a:latin typeface="Arial" charset="0"/>
              <a:ea typeface="Arial" charset="0"/>
              <a:cs typeface="Arial" charset="0"/>
            </a:endParaRPr>
          </a:p>
          <a:p>
            <a:endParaRPr lang="en-GB" sz="1800" dirty="0">
              <a:latin typeface="Arial" charset="0"/>
              <a:ea typeface="Arial" charset="0"/>
              <a:cs typeface="Arial" charset="0"/>
            </a:endParaRPr>
          </a:p>
          <a:p>
            <a:endParaRPr lang="en-GB" sz="1800" dirty="0">
              <a:latin typeface="Arial" charset="0"/>
              <a:ea typeface="Arial" charset="0"/>
              <a:cs typeface="Arial" charset="0"/>
            </a:endParaRPr>
          </a:p>
          <a:p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712" y="178355"/>
            <a:ext cx="7992889" cy="504055"/>
          </a:xfrm>
        </p:spPr>
        <p:txBody>
          <a:bodyPr/>
          <a:lstStyle/>
          <a:p>
            <a:r>
              <a:rPr lang="en-GB" b="0" dirty="0"/>
              <a:t/>
            </a:r>
            <a:br>
              <a:rPr lang="en-GB" b="0" dirty="0"/>
            </a:b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3491880" y="508467"/>
            <a:ext cx="255628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482365" y="157303"/>
            <a:ext cx="225414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Not just about  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23478"/>
            <a:ext cx="1866900" cy="15697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3528" y="1131590"/>
            <a:ext cx="8496944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>
                <a:latin typeface="+mn-lt"/>
              </a:rPr>
              <a:t>Other assessments in line with new </a:t>
            </a:r>
            <a:r>
              <a:rPr lang="en-GB" sz="1800" dirty="0" smtClean="0">
                <a:latin typeface="+mn-lt"/>
              </a:rPr>
              <a:t>approach</a:t>
            </a:r>
            <a:endParaRPr lang="en-GB" sz="1800" dirty="0">
              <a:latin typeface="+mn-lt"/>
            </a:endParaRPr>
          </a:p>
          <a:p>
            <a:r>
              <a:rPr lang="en-GB" sz="1800" dirty="0" smtClean="0">
                <a:latin typeface="+mn-lt"/>
              </a:rPr>
              <a:t>Moved away from choice of </a:t>
            </a:r>
            <a:r>
              <a:rPr lang="en-GB" sz="1800" dirty="0" smtClean="0">
                <a:latin typeface="+mn-lt"/>
              </a:rPr>
              <a:t>topic-specific </a:t>
            </a:r>
            <a:r>
              <a:rPr lang="en-GB" sz="1800" dirty="0" smtClean="0">
                <a:latin typeface="+mn-lt"/>
              </a:rPr>
              <a:t>essay questions to one question open to interpretation  </a:t>
            </a:r>
            <a:endParaRPr lang="en-GB" sz="1800" dirty="0">
              <a:latin typeface="+mn-lt"/>
            </a:endParaRPr>
          </a:p>
          <a:p>
            <a:r>
              <a:rPr lang="en-GB" sz="1800" i="1" dirty="0" smtClean="0">
                <a:latin typeface="+mn-lt"/>
              </a:rPr>
              <a:t>Semester 1</a:t>
            </a:r>
            <a:r>
              <a:rPr lang="en-GB" sz="1800" i="1" dirty="0">
                <a:latin typeface="+mn-lt"/>
              </a:rPr>
              <a:t>: How can psychological research help you be a better student</a:t>
            </a:r>
            <a:r>
              <a:rPr lang="en-GB" sz="1800" i="1" dirty="0" smtClean="0">
                <a:latin typeface="+mn-lt"/>
              </a:rPr>
              <a:t>?</a:t>
            </a:r>
            <a:endParaRPr lang="en-GB" sz="1800" i="1" dirty="0">
              <a:latin typeface="+mn-lt"/>
            </a:endParaRPr>
          </a:p>
          <a:p>
            <a:r>
              <a:rPr lang="en-GB" sz="1800" i="1" dirty="0" smtClean="0">
                <a:latin typeface="+mn-lt"/>
              </a:rPr>
              <a:t>Semester 2: Reproducible </a:t>
            </a:r>
            <a:r>
              <a:rPr lang="en-GB" sz="1800" i="1" dirty="0">
                <a:latin typeface="+mn-lt"/>
              </a:rPr>
              <a:t>and open science is a hot topic within the scientific community. </a:t>
            </a:r>
            <a:endParaRPr lang="en-GB" sz="1800" i="1" dirty="0" smtClean="0">
              <a:latin typeface="+mn-lt"/>
            </a:endParaRPr>
          </a:p>
          <a:p>
            <a:r>
              <a:rPr lang="en-GB" sz="1800" i="1" dirty="0" smtClean="0">
                <a:latin typeface="+mn-lt"/>
              </a:rPr>
              <a:t>What </a:t>
            </a:r>
            <a:r>
              <a:rPr lang="en-GB" sz="1800" i="1" dirty="0">
                <a:latin typeface="+mn-lt"/>
              </a:rPr>
              <a:t>does it mean and why is it important in Psychology</a:t>
            </a:r>
            <a:r>
              <a:rPr lang="en-GB" sz="1800" i="1" dirty="0" smtClean="0">
                <a:latin typeface="+mn-lt"/>
              </a:rPr>
              <a:t>?</a:t>
            </a:r>
            <a:endParaRPr lang="en-GB" sz="1800" i="1" dirty="0" smtClean="0"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7"/>
          <a:stretch/>
        </p:blipFill>
        <p:spPr>
          <a:xfrm>
            <a:off x="107503" y="3003798"/>
            <a:ext cx="8341329" cy="20791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9368"/>
            <a:ext cx="91440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793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38"/>
            <a:ext cx="9144000" cy="51640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64874" y="1203599"/>
            <a:ext cx="3719094" cy="2520279"/>
          </a:xfrm>
          <a:prstGeom prst="rect">
            <a:avLst/>
          </a:prstGeom>
          <a:solidFill>
            <a:schemeClr val="bg1">
              <a:alpha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551" y="1203599"/>
            <a:ext cx="3744417" cy="504055"/>
          </a:xfrm>
          <a:prstGeom prst="rect">
            <a:avLst/>
          </a:prstGeom>
        </p:spPr>
        <p:txBody>
          <a:bodyPr/>
          <a:lstStyle/>
          <a:p>
            <a:r>
              <a:rPr lang="en-GB" sz="2400" dirty="0"/>
              <a:t>Challenges</a:t>
            </a:r>
            <a:br>
              <a:rPr lang="en-GB" sz="2400" dirty="0"/>
            </a:br>
            <a:r>
              <a:rPr lang="en-GB" sz="2400" dirty="0"/>
              <a:t/>
            </a:r>
            <a:br>
              <a:rPr lang="en-GB" sz="2400" dirty="0"/>
            </a:br>
            <a:r>
              <a:rPr lang="en-GB" sz="1600" dirty="0"/>
              <a:t>Be careful not to overwhelm students with information</a:t>
            </a:r>
            <a:br>
              <a:rPr lang="en-GB" sz="1600" dirty="0"/>
            </a:br>
            <a:r>
              <a:rPr lang="en-GB" sz="1600" dirty="0"/>
              <a:t/>
            </a:r>
            <a:br>
              <a:rPr lang="en-GB" sz="1600" dirty="0"/>
            </a:br>
            <a:r>
              <a:rPr lang="en-GB" sz="1600" dirty="0"/>
              <a:t>Staff training and </a:t>
            </a:r>
            <a:r>
              <a:rPr lang="en-GB" sz="1600" dirty="0" smtClean="0"/>
              <a:t>continual CPD</a:t>
            </a:r>
            <a:r>
              <a:rPr lang="en-GB" sz="1600" dirty="0"/>
              <a:t/>
            </a:r>
            <a:br>
              <a:rPr lang="en-GB" sz="1600" dirty="0"/>
            </a:br>
            <a:r>
              <a:rPr lang="en-GB" sz="1600" dirty="0"/>
              <a:t/>
            </a:r>
            <a:br>
              <a:rPr lang="en-GB" sz="1600" dirty="0"/>
            </a:br>
            <a:r>
              <a:rPr lang="en-GB" sz="1600" dirty="0"/>
              <a:t>Don’t underestimate your </a:t>
            </a:r>
            <a:r>
              <a:rPr lang="en-GB" sz="1600" dirty="0" smtClean="0"/>
              <a:t>students but also don’t overestimate them.</a:t>
            </a:r>
            <a:r>
              <a:rPr lang="en-GB" sz="1600" dirty="0"/>
              <a:t/>
            </a:r>
            <a:br>
              <a:rPr lang="en-GB" sz="1600" dirty="0"/>
            </a:br>
            <a:r>
              <a:rPr lang="en-US" sz="2400" dirty="0"/>
              <a:t>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9551" y="1635646"/>
            <a:ext cx="3744417" cy="3096343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4F5961"/>
                </a:solidFill>
                <a:latin typeface="+mn-lt"/>
                <a:ea typeface="ヒラギノ角ゴ Pro W3" charset="0"/>
                <a:cs typeface="ヒラギノ角ゴ Pro W3" charset="0"/>
              </a:defRPr>
            </a:lvl1pPr>
            <a:lvl2pPr marL="457200" algn="l" rtl="0" eaLnBrk="1" fontAlgn="base" hangingPunct="1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00213B"/>
                </a:solidFill>
                <a:latin typeface="+mn-lt"/>
                <a:ea typeface="ヒラギノ角ゴ Pro W3" charset="0"/>
                <a:cs typeface="ＭＳ Ｐゴシック" charset="0"/>
              </a:defRPr>
            </a:lvl2pPr>
            <a:lvl3pPr marL="914400" algn="l" rtl="0" eaLnBrk="1" fontAlgn="base" hangingPunct="1">
              <a:spcBef>
                <a:spcPct val="20000"/>
              </a:spcBef>
              <a:spcAft>
                <a:spcPct val="0"/>
              </a:spcAft>
              <a:defRPr sz="1200" b="1">
                <a:solidFill>
                  <a:srgbClr val="00213B"/>
                </a:solidFill>
                <a:latin typeface="+mn-lt"/>
                <a:ea typeface="ＭＳ Ｐゴシック" charset="0"/>
                <a:cs typeface="ＭＳ Ｐゴシック" charset="0"/>
              </a:defRPr>
            </a:lvl3pPr>
            <a:lvl4pPr marL="1371600" algn="l" rtl="0" eaLnBrk="1" fontAlgn="base" hangingPunct="1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00213B"/>
                </a:solidFill>
                <a:latin typeface="+mn-lt"/>
                <a:ea typeface="ＭＳ Ｐゴシック" charset="0"/>
                <a:cs typeface="ＭＳ Ｐゴシック" charset="0"/>
              </a:defRPr>
            </a:lvl4pPr>
            <a:lvl5pPr marL="1828800" algn="l" rtl="0" eaLnBrk="1" fontAlgn="base" hangingPunct="1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00213B"/>
                </a:solidFill>
                <a:latin typeface="+mn-lt"/>
                <a:ea typeface="ＭＳ Ｐゴシック" charset="0"/>
                <a:cs typeface="ＭＳ Ｐゴシック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GB" dirty="0">
              <a:solidFill>
                <a:srgbClr val="002D4A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9368"/>
            <a:ext cx="91440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856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6516216" y="3363838"/>
            <a:ext cx="2376264" cy="2808311"/>
          </a:xfrm>
          <a:prstGeom prst="rect">
            <a:avLst/>
          </a:prstGeom>
        </p:spPr>
        <p:txBody>
          <a:bodyPr/>
          <a:lstStyle/>
          <a:p>
            <a:r>
              <a:rPr lang="en-GB" sz="1800" dirty="0"/>
              <a:t/>
            </a:r>
            <a:br>
              <a:rPr lang="en-GB" sz="1800" dirty="0"/>
            </a:br>
            <a:r>
              <a:rPr lang="en-GB" sz="1800" dirty="0"/>
              <a:t>100 students from class of 529 make merit list!</a:t>
            </a:r>
            <a:br>
              <a:rPr lang="en-GB" sz="1800" dirty="0"/>
            </a:br>
            <a:endParaRPr lang="en-GB" sz="1800" dirty="0"/>
          </a:p>
          <a:p>
            <a:endParaRPr lang="en-GB" sz="1800" dirty="0">
              <a:latin typeface="Arial" charset="0"/>
              <a:ea typeface="Arial" charset="0"/>
              <a:cs typeface="Arial" charset="0"/>
            </a:endParaRPr>
          </a:p>
          <a:p>
            <a:endParaRPr lang="en-GB" sz="1800" dirty="0">
              <a:latin typeface="Arial" charset="0"/>
              <a:ea typeface="Arial" charset="0"/>
              <a:cs typeface="Arial" charset="0"/>
            </a:endParaRPr>
          </a:p>
          <a:p>
            <a:endParaRPr lang="en-GB" sz="1800" dirty="0">
              <a:latin typeface="Arial" charset="0"/>
              <a:ea typeface="Arial" charset="0"/>
              <a:cs typeface="Arial" charset="0"/>
            </a:endParaRPr>
          </a:p>
          <a:p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712" y="178355"/>
            <a:ext cx="7992889" cy="504055"/>
          </a:xfrm>
        </p:spPr>
        <p:txBody>
          <a:bodyPr/>
          <a:lstStyle/>
          <a:p>
            <a:r>
              <a:rPr lang="en-GB" b="0" dirty="0"/>
              <a:t/>
            </a:r>
            <a:br>
              <a:rPr lang="en-GB" b="0" dirty="0"/>
            </a:b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3491880" y="508467"/>
            <a:ext cx="255628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482365" y="157303"/>
            <a:ext cx="479169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Student grade profile maintained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15" y="1099997"/>
            <a:ext cx="3286657" cy="20575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824" y="2974333"/>
            <a:ext cx="3384376" cy="21186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224" y="991184"/>
            <a:ext cx="3373776" cy="211203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98687" y="1667082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Lab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13821" y="3478237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Lab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79256" y="1645445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Lab 3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9368"/>
            <a:ext cx="91440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25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564874" y="1203599"/>
            <a:ext cx="3719094" cy="3528390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39551" y="1203599"/>
            <a:ext cx="3744417" cy="504055"/>
          </a:xfrm>
          <a:prstGeom prst="rect">
            <a:avLst/>
          </a:prstGeom>
        </p:spPr>
        <p:txBody>
          <a:bodyPr/>
          <a:lstStyle/>
          <a:p>
            <a:r>
              <a:rPr lang="en-GB" sz="2400" dirty="0"/>
              <a:t>Student feedback</a:t>
            </a:r>
            <a:r>
              <a:rPr lang="en-US" sz="2400" dirty="0"/>
              <a:t> 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4294967295"/>
          </p:nvPr>
        </p:nvSpPr>
        <p:spPr>
          <a:xfrm>
            <a:off x="611560" y="1347614"/>
            <a:ext cx="3600401" cy="3096343"/>
          </a:xfrm>
          <a:prstGeom prst="rect">
            <a:avLst/>
          </a:prstGeom>
        </p:spPr>
        <p:txBody>
          <a:bodyPr/>
          <a:lstStyle/>
          <a:p>
            <a:pPr marL="285750" indent="-28575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Students felt supported through staff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in-class and online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interaction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as well as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office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hours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Link between lectures and practical classes wasn’t clear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– keep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cohesive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Peer support important </a:t>
            </a:r>
          </a:p>
          <a:p>
            <a:pPr marL="285750" indent="-28575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Research led teaching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valued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9368"/>
            <a:ext cx="91440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57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17235" y="4011910"/>
            <a:ext cx="8640960" cy="3096343"/>
          </a:xfrm>
          <a:prstGeom prst="rect">
            <a:avLst/>
          </a:prstGeom>
        </p:spPr>
        <p:txBody>
          <a:bodyPr/>
          <a:lstStyle/>
          <a:p>
            <a:r>
              <a:rPr lang="en-GB" sz="1800" dirty="0"/>
              <a:t/>
            </a:r>
            <a:br>
              <a:rPr lang="en-GB" sz="1800" dirty="0"/>
            </a:br>
            <a:r>
              <a:rPr lang="en-GB" sz="1800" dirty="0"/>
              <a:t/>
            </a:r>
            <a:br>
              <a:rPr lang="en-GB" sz="1800" dirty="0"/>
            </a:br>
            <a:endParaRPr lang="en-GB" sz="1800" dirty="0"/>
          </a:p>
          <a:p>
            <a:endParaRPr lang="en-GB" sz="1800" dirty="0">
              <a:latin typeface="Arial" charset="0"/>
              <a:ea typeface="Arial" charset="0"/>
              <a:cs typeface="Arial" charset="0"/>
            </a:endParaRPr>
          </a:p>
          <a:p>
            <a:endParaRPr lang="en-GB" sz="1800" dirty="0">
              <a:latin typeface="Arial" charset="0"/>
              <a:ea typeface="Arial" charset="0"/>
              <a:cs typeface="Arial" charset="0"/>
            </a:endParaRPr>
          </a:p>
          <a:p>
            <a:endParaRPr lang="en-GB" sz="1800" dirty="0">
              <a:latin typeface="Arial" charset="0"/>
              <a:ea typeface="Arial" charset="0"/>
              <a:cs typeface="Arial" charset="0"/>
            </a:endParaRPr>
          </a:p>
          <a:p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712" y="178355"/>
            <a:ext cx="7992889" cy="504055"/>
          </a:xfrm>
        </p:spPr>
        <p:txBody>
          <a:bodyPr/>
          <a:lstStyle/>
          <a:p>
            <a:r>
              <a:rPr lang="en-GB" b="0" dirty="0"/>
              <a:t/>
            </a:r>
            <a:br>
              <a:rPr lang="en-GB" b="0" dirty="0"/>
            </a:b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3491880" y="508467"/>
            <a:ext cx="255628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275606"/>
            <a:ext cx="856895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“I </a:t>
            </a:r>
            <a:r>
              <a:rPr lang="en-US" sz="2000" i="1" dirty="0"/>
              <a:t>was happy that the R homework was marked this semester because that gave me the opportunity </a:t>
            </a:r>
            <a:r>
              <a:rPr lang="en-US" sz="2000" i="1" dirty="0" smtClean="0"/>
              <a:t>to </a:t>
            </a:r>
            <a:r>
              <a:rPr lang="en-US" sz="2000" i="1" dirty="0"/>
              <a:t>show how much work I  </a:t>
            </a:r>
            <a:r>
              <a:rPr lang="en-US" sz="2000" i="1" dirty="0" smtClean="0"/>
              <a:t>put </a:t>
            </a:r>
            <a:r>
              <a:rPr lang="en-US" sz="2000" i="1" dirty="0"/>
              <a:t>into studying </a:t>
            </a:r>
            <a:r>
              <a:rPr lang="en-US" sz="2000" i="1" dirty="0" smtClean="0"/>
              <a:t>it”</a:t>
            </a:r>
          </a:p>
          <a:p>
            <a:endParaRPr lang="en-US" sz="2000" i="1" dirty="0"/>
          </a:p>
          <a:p>
            <a:r>
              <a:rPr lang="en-US" sz="2000" i="1" dirty="0" smtClean="0"/>
              <a:t>“..</a:t>
            </a:r>
            <a:r>
              <a:rPr lang="en-US" sz="2000" i="1" dirty="0"/>
              <a:t> establishing </a:t>
            </a:r>
            <a:r>
              <a:rPr lang="en-US" sz="2000" i="1" dirty="0" smtClean="0"/>
              <a:t>my </a:t>
            </a:r>
            <a:r>
              <a:rPr lang="en-US" sz="2000" i="1" dirty="0"/>
              <a:t>knowledge base of statistics which through the assessed homework I was able </a:t>
            </a:r>
            <a:r>
              <a:rPr lang="en-US" sz="2000" i="1" dirty="0" smtClean="0"/>
              <a:t>to </a:t>
            </a:r>
            <a:r>
              <a:rPr lang="en-US" sz="2000" i="1" dirty="0"/>
              <a:t>progress my skills and level </a:t>
            </a:r>
            <a:r>
              <a:rPr lang="en-US" sz="2000" i="1" dirty="0" smtClean="0"/>
              <a:t>of competency”</a:t>
            </a:r>
          </a:p>
          <a:p>
            <a:endParaRPr lang="en-US" sz="2000" i="1" dirty="0"/>
          </a:p>
          <a:p>
            <a:r>
              <a:rPr lang="en-GB" sz="2000" i="1" dirty="0" smtClean="0"/>
              <a:t>“I </a:t>
            </a:r>
            <a:r>
              <a:rPr lang="en-GB" sz="2000" i="1" dirty="0"/>
              <a:t>cannot believe how quickly it has gone and how much I have learned and most of all that I now </a:t>
            </a:r>
            <a:r>
              <a:rPr lang="en-GB" sz="2000" i="1" dirty="0" smtClean="0"/>
              <a:t>feel </a:t>
            </a:r>
            <a:r>
              <a:rPr lang="en-GB" sz="2000" i="1" dirty="0"/>
              <a:t>much more confident with R (never thought I would say that</a:t>
            </a:r>
            <a:r>
              <a:rPr lang="en-GB" sz="2000" i="1" dirty="0" smtClean="0"/>
              <a:t>).</a:t>
            </a:r>
            <a:r>
              <a:rPr lang="en-GB" sz="2000" i="1" dirty="0" smtClean="0"/>
              <a:t>”</a:t>
            </a:r>
            <a:endParaRPr lang="en-US" sz="20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2482365" y="157303"/>
            <a:ext cx="377859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Level 1 student comments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9368"/>
            <a:ext cx="91440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681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17235" y="4011910"/>
            <a:ext cx="8640960" cy="3096343"/>
          </a:xfrm>
          <a:prstGeom prst="rect">
            <a:avLst/>
          </a:prstGeom>
        </p:spPr>
        <p:txBody>
          <a:bodyPr/>
          <a:lstStyle/>
          <a:p>
            <a:r>
              <a:rPr lang="en-GB" sz="1800" dirty="0"/>
              <a:t/>
            </a:r>
            <a:br>
              <a:rPr lang="en-GB" sz="1800" dirty="0"/>
            </a:br>
            <a:r>
              <a:rPr lang="en-GB" sz="1800" dirty="0"/>
              <a:t/>
            </a:r>
            <a:br>
              <a:rPr lang="en-GB" sz="1800" dirty="0"/>
            </a:br>
            <a:endParaRPr lang="en-GB" sz="1800" dirty="0"/>
          </a:p>
          <a:p>
            <a:endParaRPr lang="en-GB" sz="1800" dirty="0">
              <a:latin typeface="Arial" charset="0"/>
              <a:ea typeface="Arial" charset="0"/>
              <a:cs typeface="Arial" charset="0"/>
            </a:endParaRPr>
          </a:p>
          <a:p>
            <a:endParaRPr lang="en-GB" sz="1800" dirty="0">
              <a:latin typeface="Arial" charset="0"/>
              <a:ea typeface="Arial" charset="0"/>
              <a:cs typeface="Arial" charset="0"/>
            </a:endParaRPr>
          </a:p>
          <a:p>
            <a:endParaRPr lang="en-GB" sz="1800" dirty="0">
              <a:latin typeface="Arial" charset="0"/>
              <a:ea typeface="Arial" charset="0"/>
              <a:cs typeface="Arial" charset="0"/>
            </a:endParaRPr>
          </a:p>
          <a:p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712" y="178355"/>
            <a:ext cx="7992889" cy="504055"/>
          </a:xfrm>
        </p:spPr>
        <p:txBody>
          <a:bodyPr/>
          <a:lstStyle/>
          <a:p>
            <a:r>
              <a:rPr lang="en-GB" b="0" dirty="0"/>
              <a:t/>
            </a:r>
            <a:br>
              <a:rPr lang="en-GB" b="0" dirty="0"/>
            </a:b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3491880" y="508467"/>
            <a:ext cx="255628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259632" y="987574"/>
            <a:ext cx="684076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2000" dirty="0" smtClean="0"/>
              <a:t>R </a:t>
            </a:r>
            <a:r>
              <a:rPr lang="en-GB" sz="2000" dirty="0" smtClean="0"/>
              <a:t>isn’t a general </a:t>
            </a:r>
            <a:r>
              <a:rPr lang="en-GB" sz="2000" dirty="0" smtClean="0"/>
              <a:t>fix</a:t>
            </a:r>
            <a:endParaRPr lang="en-GB" sz="2000" dirty="0" smtClean="0"/>
          </a:p>
          <a:p>
            <a:pPr>
              <a:spcAft>
                <a:spcPts val="600"/>
              </a:spcAft>
            </a:pPr>
            <a:r>
              <a:rPr lang="en-GB" sz="2000" b="1" i="1" dirty="0" smtClean="0"/>
              <a:t>2015/16</a:t>
            </a:r>
            <a:endParaRPr lang="en-GB" sz="2000" b="1" i="1" dirty="0"/>
          </a:p>
          <a:p>
            <a:pPr>
              <a:spcAft>
                <a:spcPts val="1200"/>
              </a:spcAft>
            </a:pPr>
            <a:r>
              <a:rPr lang="en-GB" sz="2000" i="1" dirty="0" smtClean="0"/>
              <a:t>“If </a:t>
            </a:r>
            <a:r>
              <a:rPr lang="en-GB" sz="2000" i="1" dirty="0"/>
              <a:t>the labs weren't so fast paced and we had time to play with SPSS and really try and understand it</a:t>
            </a:r>
            <a:r>
              <a:rPr lang="en-GB" sz="2000" i="1" dirty="0" smtClean="0"/>
              <a:t>.</a:t>
            </a:r>
            <a:r>
              <a:rPr lang="en-GB" sz="2000" i="1" dirty="0" smtClean="0"/>
              <a:t>”</a:t>
            </a:r>
            <a:endParaRPr lang="en-GB" sz="2000" i="1" dirty="0" smtClean="0"/>
          </a:p>
          <a:p>
            <a:pPr>
              <a:spcAft>
                <a:spcPts val="600"/>
              </a:spcAft>
            </a:pPr>
            <a:r>
              <a:rPr lang="en-GB" sz="2000" b="1" i="1" dirty="0" smtClean="0"/>
              <a:t>2016/17</a:t>
            </a:r>
          </a:p>
          <a:p>
            <a:pPr>
              <a:spcAft>
                <a:spcPts val="1200"/>
              </a:spcAft>
            </a:pPr>
            <a:r>
              <a:rPr lang="en-US" sz="2000" i="1" dirty="0" smtClean="0"/>
              <a:t>“I </a:t>
            </a:r>
            <a:r>
              <a:rPr lang="en-US" sz="2000" i="1" dirty="0"/>
              <a:t>thought it would be helpful if labs perhaps could have included more instruction how to work in </a:t>
            </a:r>
            <a:r>
              <a:rPr lang="en-US" sz="2000" i="1" dirty="0" smtClean="0"/>
              <a:t>R</a:t>
            </a:r>
            <a:r>
              <a:rPr lang="en-US" sz="2000" i="1" dirty="0" smtClean="0"/>
              <a:t>-studio</a:t>
            </a:r>
            <a:r>
              <a:rPr lang="en-US" sz="2000" i="1" dirty="0" smtClean="0"/>
              <a:t>”</a:t>
            </a:r>
            <a:endParaRPr lang="en-US" sz="2000" i="1" dirty="0"/>
          </a:p>
          <a:p>
            <a:pPr>
              <a:spcAft>
                <a:spcPts val="1200"/>
              </a:spcAft>
            </a:pPr>
            <a:r>
              <a:rPr lang="en-US" sz="2000" dirty="0" smtClean="0"/>
              <a:t>Still need to develop curriculum explicitly on skill development such as communication and critical </a:t>
            </a:r>
            <a:r>
              <a:rPr lang="en-US" sz="2000" dirty="0" smtClean="0"/>
              <a:t>thinking</a:t>
            </a:r>
            <a:endParaRPr lang="en-GB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482365" y="157303"/>
            <a:ext cx="377859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Level 1 student comments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9368"/>
            <a:ext cx="91440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42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284166" y="728345"/>
            <a:ext cx="5951342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287016" y="1347614"/>
            <a:ext cx="8640960" cy="3096343"/>
          </a:xfrm>
          <a:prstGeom prst="rect">
            <a:avLst/>
          </a:prstGeo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Large class size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2016-17 = ~ 550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Teaching rankings – top 20 UK and top 50 global tables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REF – 44% of research classed as world-leading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Diverse student body – 15% classed as non-white, 30% as European/International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23% of our students come form the 40% most deprived postcodes in Scotland</a:t>
            </a:r>
          </a:p>
          <a:p>
            <a:r>
              <a:rPr lang="en-GB" dirty="0"/>
              <a:t/>
            </a:r>
            <a:br>
              <a:rPr lang="en-GB" dirty="0"/>
            </a:b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51720" y="160103"/>
            <a:ext cx="6696744" cy="504055"/>
          </a:xfrm>
          <a:prstGeom prst="rect">
            <a:avLst/>
          </a:prstGeom>
        </p:spPr>
        <p:txBody>
          <a:bodyPr/>
          <a:lstStyle/>
          <a:p>
            <a:r>
              <a:rPr lang="en-GB" b="0" dirty="0"/>
              <a:t>Level 1 Psychology @ Glasgow</a:t>
            </a:r>
            <a:endParaRPr lang="en-US" b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9368"/>
            <a:ext cx="91440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12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553" y="1203601"/>
            <a:ext cx="3744417" cy="720077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External examiner feedback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4294967295"/>
          </p:nvPr>
        </p:nvSpPr>
        <p:spPr>
          <a:xfrm>
            <a:off x="611561" y="2047157"/>
            <a:ext cx="3528391" cy="2828849"/>
          </a:xfrm>
          <a:prstGeom prst="rect">
            <a:avLst/>
          </a:prstGeom>
        </p:spPr>
        <p:txBody>
          <a:bodyPr/>
          <a:lstStyle/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Commended on innovative 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approach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Other 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institutions recognize call for 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development and have acknowledged our 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innovation</a:t>
            </a:r>
            <a:endParaRPr lang="en-US" sz="18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Resources 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comprehensive and student oriented 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response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28948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9551" y="1203599"/>
            <a:ext cx="3744417" cy="504055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My top tips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4294967295"/>
          </p:nvPr>
        </p:nvSpPr>
        <p:spPr>
          <a:xfrm>
            <a:off x="620464" y="1643911"/>
            <a:ext cx="3600400" cy="3499589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Flexible </a:t>
            </a:r>
            <a:endParaRPr lang="en-US"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Clear on rationale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Overview of curriculum – holistic approach</a:t>
            </a:r>
            <a:endParaRPr lang="en-US"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/>
            <a:endParaRPr lang="en-US" sz="16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05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467544" y="1250950"/>
            <a:ext cx="5976664" cy="1320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clelandwoods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Heather.Woods@Glasgow.ac.uk </a:t>
            </a:r>
            <a:endParaRPr lang="en-US" dirty="0">
              <a:solidFill>
                <a:schemeClr val="bg1"/>
              </a:solidFill>
              <a:ea typeface="+mj-ea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6596152" y="4321035"/>
            <a:ext cx="2584360" cy="639175"/>
            <a:chOff x="6596152" y="4321035"/>
            <a:chExt cx="2584360" cy="639175"/>
          </a:xfrm>
        </p:grpSpPr>
        <p:sp>
          <p:nvSpPr>
            <p:cNvPr id="37" name="TextBox 36"/>
            <p:cNvSpPr txBox="1"/>
            <p:nvPr/>
          </p:nvSpPr>
          <p:spPr>
            <a:xfrm>
              <a:off x="6596152" y="4321035"/>
              <a:ext cx="2584360" cy="369332"/>
            </a:xfrm>
            <a:prstGeom prst="rect">
              <a:avLst/>
            </a:prstGeom>
            <a:noFill/>
            <a:effectLst>
              <a:outerShdw blurRad="1270000" dist="50800" dir="5400000" sx="200000" sy="200000" algn="ctr" rotWithShape="0">
                <a:schemeClr val="tx1"/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solidFill>
                    <a:schemeClr val="bg1"/>
                  </a:solidFill>
                </a:rPr>
                <a:t>#</a:t>
              </a:r>
              <a:r>
                <a:rPr lang="en-US" sz="1800" b="1" dirty="0" err="1">
                  <a:solidFill>
                    <a:schemeClr val="bg1"/>
                  </a:solidFill>
                </a:rPr>
                <a:t>UofGWorldChangers</a:t>
              </a:r>
              <a:endParaRPr lang="en-US" sz="1800" b="1" dirty="0">
                <a:solidFill>
                  <a:schemeClr val="bg1"/>
                </a:soli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6732240" y="4713989"/>
              <a:ext cx="2127863" cy="246221"/>
              <a:chOff x="6372200" y="4380462"/>
              <a:chExt cx="2127863" cy="246221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7380312" y="4380462"/>
                <a:ext cx="111975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ea typeface="Arial" charset="0"/>
                    <a:cs typeface="Arial" charset="0"/>
                  </a:rPr>
                  <a:t>@</a:t>
                </a:r>
                <a:r>
                  <a:rPr lang="en-US" sz="1000" b="1" dirty="0" err="1">
                    <a:solidFill>
                      <a:schemeClr val="bg1"/>
                    </a:solidFill>
                    <a:ea typeface="Arial" charset="0"/>
                    <a:cs typeface="Arial" charset="0"/>
                  </a:rPr>
                  <a:t>UofGlasgow</a:t>
                </a:r>
                <a:endParaRPr lang="en-US" sz="1000" b="1" dirty="0">
                  <a:solidFill>
                    <a:schemeClr val="bg1"/>
                  </a:solidFill>
                  <a:ea typeface="Arial" charset="0"/>
                  <a:cs typeface="Arial" charset="0"/>
                </a:endParaRPr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6372200" y="4400085"/>
                <a:ext cx="986878" cy="202182"/>
                <a:chOff x="5868219" y="4773800"/>
                <a:chExt cx="986878" cy="202182"/>
              </a:xfrm>
            </p:grpSpPr>
            <p:pic>
              <p:nvPicPr>
                <p:cNvPr id="41" name="Picture 40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72200" y="4773800"/>
                  <a:ext cx="242653" cy="201600"/>
                </a:xfrm>
                <a:prstGeom prst="rect">
                  <a:avLst/>
                </a:prstGeom>
              </p:spPr>
            </p:pic>
            <p:pic>
              <p:nvPicPr>
                <p:cNvPr id="42" name="Picture 4" descr="C:\Users\am384c\Desktop\snapchat.png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16326" y="4773800"/>
                  <a:ext cx="202181" cy="20218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3" name="Picture 42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53497" y="4773800"/>
                  <a:ext cx="201600" cy="201600"/>
                </a:xfrm>
                <a:prstGeom prst="rect">
                  <a:avLst/>
                </a:prstGeom>
              </p:spPr>
            </p:pic>
            <p:pic>
              <p:nvPicPr>
                <p:cNvPr id="44" name="Picture 43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68219" y="4778594"/>
                  <a:ext cx="197388" cy="197388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083895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323528" y="3939902"/>
            <a:ext cx="8640960" cy="3096343"/>
          </a:xfrm>
          <a:prstGeom prst="rect">
            <a:avLst/>
          </a:prstGeom>
        </p:spPr>
        <p:txBody>
          <a:bodyPr/>
          <a:lstStyle/>
          <a:p>
            <a:r>
              <a:rPr lang="en-GB" sz="1800" dirty="0"/>
              <a:t/>
            </a:r>
            <a:br>
              <a:rPr lang="en-GB" sz="1800" dirty="0"/>
            </a:br>
            <a:r>
              <a:rPr lang="en-GB" sz="1800" dirty="0"/>
              <a:t/>
            </a:r>
            <a:br>
              <a:rPr lang="en-GB" sz="1800" dirty="0"/>
            </a:br>
            <a:endParaRPr lang="en-GB" sz="1800" dirty="0"/>
          </a:p>
          <a:p>
            <a:endParaRPr lang="en-GB" sz="1800" dirty="0">
              <a:latin typeface="Arial" charset="0"/>
              <a:ea typeface="Arial" charset="0"/>
              <a:cs typeface="Arial" charset="0"/>
            </a:endParaRPr>
          </a:p>
          <a:p>
            <a:endParaRPr lang="en-GB" sz="1800" dirty="0">
              <a:latin typeface="Arial" charset="0"/>
              <a:ea typeface="Arial" charset="0"/>
              <a:cs typeface="Arial" charset="0"/>
            </a:endParaRPr>
          </a:p>
          <a:p>
            <a:endParaRPr lang="en-GB" sz="1800" dirty="0">
              <a:latin typeface="Arial" charset="0"/>
              <a:ea typeface="Arial" charset="0"/>
              <a:cs typeface="Arial" charset="0"/>
            </a:endParaRPr>
          </a:p>
          <a:p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712" y="178355"/>
            <a:ext cx="7992889" cy="504055"/>
          </a:xfrm>
        </p:spPr>
        <p:txBody>
          <a:bodyPr/>
          <a:lstStyle/>
          <a:p>
            <a:r>
              <a:rPr lang="en-GB" b="0" dirty="0"/>
              <a:t>Time to rethink our approach</a:t>
            </a:r>
            <a:br>
              <a:rPr lang="en-GB" b="0" dirty="0"/>
            </a:b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4244" y="1059582"/>
            <a:ext cx="923765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Student feedback suggested repetition between years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Staff feedback suggested limited understanding of key concepts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Call for us to review our level 1 teaching of research methods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Integrate free and open source data analysis software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Innovation is key – take a wider view of skills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Research led teaching – play to strengths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9368"/>
            <a:ext cx="91440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940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323528" y="3939902"/>
            <a:ext cx="8640960" cy="3096343"/>
          </a:xfrm>
          <a:prstGeom prst="rect">
            <a:avLst/>
          </a:prstGeom>
        </p:spPr>
        <p:txBody>
          <a:bodyPr/>
          <a:lstStyle/>
          <a:p>
            <a:r>
              <a:rPr lang="en-GB" sz="1800" dirty="0"/>
              <a:t/>
            </a:r>
            <a:br>
              <a:rPr lang="en-GB" sz="1800" dirty="0"/>
            </a:br>
            <a:r>
              <a:rPr lang="en-GB" sz="1800" dirty="0"/>
              <a:t/>
            </a:r>
            <a:br>
              <a:rPr lang="en-GB" sz="1800" dirty="0"/>
            </a:br>
            <a:endParaRPr lang="en-GB" sz="1800" dirty="0"/>
          </a:p>
          <a:p>
            <a:endParaRPr lang="en-GB" sz="1800" dirty="0">
              <a:latin typeface="Arial" charset="0"/>
              <a:ea typeface="Arial" charset="0"/>
              <a:cs typeface="Arial" charset="0"/>
            </a:endParaRPr>
          </a:p>
          <a:p>
            <a:endParaRPr lang="en-GB" sz="1800" dirty="0">
              <a:latin typeface="Arial" charset="0"/>
              <a:ea typeface="Arial" charset="0"/>
              <a:cs typeface="Arial" charset="0"/>
            </a:endParaRPr>
          </a:p>
          <a:p>
            <a:endParaRPr lang="en-GB" sz="1800" dirty="0">
              <a:latin typeface="Arial" charset="0"/>
              <a:ea typeface="Arial" charset="0"/>
              <a:cs typeface="Arial" charset="0"/>
            </a:endParaRPr>
          </a:p>
          <a:p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712" y="178355"/>
            <a:ext cx="7992889" cy="504055"/>
          </a:xfrm>
        </p:spPr>
        <p:txBody>
          <a:bodyPr/>
          <a:lstStyle/>
          <a:p>
            <a:r>
              <a:rPr lang="en-GB" b="0" dirty="0"/>
              <a:t>Consistency</a:t>
            </a:r>
            <a:br>
              <a:rPr lang="en-GB" b="0" dirty="0"/>
            </a:b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94752" y="929139"/>
            <a:ext cx="886973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Student feedback suggested repetition between years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Pre-honours was focused on inferential statistics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Covered basic statistics in both years &gt; repetition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Needed explicit skill development over semester and year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All labs composed of 3 themes:</a:t>
            </a:r>
          </a:p>
          <a:p>
            <a:pPr>
              <a:lnSpc>
                <a:spcPct val="150000"/>
              </a:lnSpc>
            </a:pPr>
            <a:endParaRPr lang="en-GB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lnSpc>
                <a:spcPct val="150000"/>
              </a:lnSpc>
            </a:pP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12179" y="4227933"/>
            <a:ext cx="835485" cy="461665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39752" y="4227933"/>
            <a:ext cx="1665089" cy="461665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  Portfolio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44008" y="4227934"/>
            <a:ext cx="4225837" cy="461665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Communication/Interpretation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9368"/>
            <a:ext cx="91440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375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323528" y="3939902"/>
            <a:ext cx="8640960" cy="3096343"/>
          </a:xfrm>
          <a:prstGeom prst="rect">
            <a:avLst/>
          </a:prstGeom>
        </p:spPr>
        <p:txBody>
          <a:bodyPr/>
          <a:lstStyle/>
          <a:p>
            <a:r>
              <a:rPr lang="en-GB" sz="1800" dirty="0"/>
              <a:t/>
            </a:r>
            <a:br>
              <a:rPr lang="en-GB" sz="1800" dirty="0"/>
            </a:br>
            <a:r>
              <a:rPr lang="en-GB" sz="1800" dirty="0"/>
              <a:t/>
            </a:r>
            <a:br>
              <a:rPr lang="en-GB" sz="1800" dirty="0"/>
            </a:br>
            <a:endParaRPr lang="en-GB" sz="1800" dirty="0"/>
          </a:p>
          <a:p>
            <a:endParaRPr lang="en-GB" sz="1800" dirty="0">
              <a:latin typeface="Arial" charset="0"/>
              <a:ea typeface="Arial" charset="0"/>
              <a:cs typeface="Arial" charset="0"/>
            </a:endParaRPr>
          </a:p>
          <a:p>
            <a:endParaRPr lang="en-GB" sz="1800" dirty="0">
              <a:latin typeface="Arial" charset="0"/>
              <a:ea typeface="Arial" charset="0"/>
              <a:cs typeface="Arial" charset="0"/>
            </a:endParaRPr>
          </a:p>
          <a:p>
            <a:endParaRPr lang="en-GB" sz="1800" dirty="0">
              <a:latin typeface="Arial" charset="0"/>
              <a:ea typeface="Arial" charset="0"/>
              <a:cs typeface="Arial" charset="0"/>
            </a:endParaRPr>
          </a:p>
          <a:p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712" y="178355"/>
            <a:ext cx="7992889" cy="504055"/>
          </a:xfrm>
        </p:spPr>
        <p:txBody>
          <a:bodyPr/>
          <a:lstStyle/>
          <a:p>
            <a:r>
              <a:rPr lang="en-GB" b="0" dirty="0"/>
              <a:t>R Studio – open access analysis </a:t>
            </a:r>
            <a:br>
              <a:rPr lang="en-GB" b="0" dirty="0"/>
            </a:b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79513" y="3075806"/>
            <a:ext cx="396044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3707904" y="1131590"/>
            <a:ext cx="4896545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 smtClean="0"/>
              <a:t>Move away from inferential </a:t>
            </a:r>
            <a:r>
              <a:rPr lang="en-GB" dirty="0" smtClean="0"/>
              <a:t>statistics</a:t>
            </a:r>
            <a:endParaRPr lang="en-GB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 smtClean="0"/>
              <a:t>Data management and </a:t>
            </a:r>
            <a:r>
              <a:rPr lang="en-GB" dirty="0" smtClean="0"/>
              <a:t>visualisation</a:t>
            </a:r>
            <a:endParaRPr lang="en-GB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 smtClean="0"/>
              <a:t>Realistic data rather than canned </a:t>
            </a:r>
            <a:r>
              <a:rPr lang="en-GB" dirty="0" smtClean="0"/>
              <a:t>and tidy</a:t>
            </a:r>
            <a:endParaRPr lang="en-GB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 smtClean="0"/>
              <a:t>Focus on becoming confident and </a:t>
            </a:r>
            <a:r>
              <a:rPr lang="en-GB" dirty="0" smtClean="0"/>
              <a:t>competent </a:t>
            </a:r>
            <a:r>
              <a:rPr lang="en-GB" dirty="0" smtClean="0"/>
              <a:t>with </a:t>
            </a:r>
            <a:r>
              <a:rPr lang="en-GB" dirty="0" smtClean="0"/>
              <a:t>data</a:t>
            </a:r>
            <a:endParaRPr lang="en-GB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03598"/>
            <a:ext cx="3215640" cy="3314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9368"/>
            <a:ext cx="91440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76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323528" y="3939902"/>
            <a:ext cx="8640960" cy="3096343"/>
          </a:xfrm>
          <a:prstGeom prst="rect">
            <a:avLst/>
          </a:prstGeom>
        </p:spPr>
        <p:txBody>
          <a:bodyPr/>
          <a:lstStyle/>
          <a:p>
            <a:r>
              <a:rPr lang="en-GB" sz="1800" dirty="0"/>
              <a:t/>
            </a:r>
            <a:br>
              <a:rPr lang="en-GB" sz="1800" dirty="0"/>
            </a:br>
            <a:r>
              <a:rPr lang="en-GB" sz="1800" dirty="0"/>
              <a:t/>
            </a:r>
            <a:br>
              <a:rPr lang="en-GB" sz="1800" dirty="0"/>
            </a:br>
            <a:endParaRPr lang="en-GB" sz="1800" dirty="0"/>
          </a:p>
          <a:p>
            <a:endParaRPr lang="en-GB" sz="1800" dirty="0">
              <a:latin typeface="Arial" charset="0"/>
              <a:ea typeface="Arial" charset="0"/>
              <a:cs typeface="Arial" charset="0"/>
            </a:endParaRPr>
          </a:p>
          <a:p>
            <a:endParaRPr lang="en-GB" sz="1800" dirty="0">
              <a:latin typeface="Arial" charset="0"/>
              <a:ea typeface="Arial" charset="0"/>
              <a:cs typeface="Arial" charset="0"/>
            </a:endParaRPr>
          </a:p>
          <a:p>
            <a:endParaRPr lang="en-GB" sz="1800" dirty="0">
              <a:latin typeface="Arial" charset="0"/>
              <a:ea typeface="Arial" charset="0"/>
              <a:cs typeface="Arial" charset="0"/>
            </a:endParaRPr>
          </a:p>
          <a:p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712" y="178355"/>
            <a:ext cx="7992889" cy="504055"/>
          </a:xfrm>
        </p:spPr>
        <p:txBody>
          <a:bodyPr/>
          <a:lstStyle/>
          <a:p>
            <a:r>
              <a:rPr lang="en-GB" b="0" dirty="0"/>
              <a:t>Individual work to group activities</a:t>
            </a:r>
            <a:br>
              <a:rPr lang="en-GB" b="0" dirty="0"/>
            </a:b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18758" y="1024035"/>
            <a:ext cx="635302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Group work dominated labs from </a:t>
            </a:r>
            <a:r>
              <a:rPr lang="en-GB" dirty="0" smtClean="0"/>
              <a:t>first class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1856741"/>
            <a:ext cx="5400600" cy="30140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9368"/>
            <a:ext cx="9144000" cy="1079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4642" y="1595148"/>
            <a:ext cx="3412964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Working through tasks with peers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Moved </a:t>
            </a:r>
            <a:r>
              <a:rPr lang="en-GB" dirty="0"/>
              <a:t>away from quiet labs with students working on tasks </a:t>
            </a:r>
            <a:r>
              <a:rPr lang="en-GB" dirty="0" smtClean="0"/>
              <a:t>individually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2574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323528" y="3939902"/>
            <a:ext cx="8640960" cy="3096343"/>
          </a:xfrm>
          <a:prstGeom prst="rect">
            <a:avLst/>
          </a:prstGeom>
        </p:spPr>
        <p:txBody>
          <a:bodyPr/>
          <a:lstStyle/>
          <a:p>
            <a:r>
              <a:rPr lang="en-GB" sz="1800" dirty="0"/>
              <a:t/>
            </a:r>
            <a:br>
              <a:rPr lang="en-GB" sz="1800" dirty="0"/>
            </a:br>
            <a:r>
              <a:rPr lang="en-GB" sz="1800" dirty="0"/>
              <a:t/>
            </a:r>
            <a:br>
              <a:rPr lang="en-GB" sz="1800" dirty="0"/>
            </a:br>
            <a:endParaRPr lang="en-GB" sz="1800" dirty="0"/>
          </a:p>
          <a:p>
            <a:endParaRPr lang="en-GB" sz="1800" dirty="0">
              <a:latin typeface="Arial" charset="0"/>
              <a:ea typeface="Arial" charset="0"/>
              <a:cs typeface="Arial" charset="0"/>
            </a:endParaRPr>
          </a:p>
          <a:p>
            <a:endParaRPr lang="en-GB" sz="1800" dirty="0">
              <a:latin typeface="Arial" charset="0"/>
              <a:ea typeface="Arial" charset="0"/>
              <a:cs typeface="Arial" charset="0"/>
            </a:endParaRPr>
          </a:p>
          <a:p>
            <a:endParaRPr lang="en-GB" sz="1800" dirty="0">
              <a:latin typeface="Arial" charset="0"/>
              <a:ea typeface="Arial" charset="0"/>
              <a:cs typeface="Arial" charset="0"/>
            </a:endParaRPr>
          </a:p>
          <a:p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712" y="178355"/>
            <a:ext cx="7992889" cy="504055"/>
          </a:xfrm>
        </p:spPr>
        <p:txBody>
          <a:bodyPr/>
          <a:lstStyle/>
          <a:p>
            <a:r>
              <a:rPr lang="en-GB" b="0" dirty="0"/>
              <a:t>Busy noisy labs with lots of discussion!</a:t>
            </a:r>
            <a:br>
              <a:rPr lang="en-GB" b="0" dirty="0"/>
            </a:b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193837"/>
            <a:ext cx="2880320" cy="38404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1203598"/>
            <a:ext cx="2880320" cy="38404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1203598"/>
            <a:ext cx="2873000" cy="38306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9368"/>
            <a:ext cx="91440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27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323528" y="3939902"/>
            <a:ext cx="8640960" cy="3096343"/>
          </a:xfrm>
          <a:prstGeom prst="rect">
            <a:avLst/>
          </a:prstGeom>
        </p:spPr>
        <p:txBody>
          <a:bodyPr/>
          <a:lstStyle/>
          <a:p>
            <a:r>
              <a:rPr lang="en-GB" sz="1800" dirty="0"/>
              <a:t/>
            </a:r>
            <a:br>
              <a:rPr lang="en-GB" sz="1800" dirty="0"/>
            </a:br>
            <a:r>
              <a:rPr lang="en-GB" sz="1800" dirty="0"/>
              <a:t/>
            </a:r>
            <a:br>
              <a:rPr lang="en-GB" sz="1800" dirty="0"/>
            </a:br>
            <a:endParaRPr lang="en-GB" sz="1800" dirty="0"/>
          </a:p>
          <a:p>
            <a:endParaRPr lang="en-GB" sz="1800" dirty="0">
              <a:latin typeface="Arial" charset="0"/>
              <a:ea typeface="Arial" charset="0"/>
              <a:cs typeface="Arial" charset="0"/>
            </a:endParaRPr>
          </a:p>
          <a:p>
            <a:endParaRPr lang="en-GB" sz="1800" dirty="0">
              <a:latin typeface="Arial" charset="0"/>
              <a:ea typeface="Arial" charset="0"/>
              <a:cs typeface="Arial" charset="0"/>
            </a:endParaRPr>
          </a:p>
          <a:p>
            <a:endParaRPr lang="en-GB" sz="1800" dirty="0">
              <a:latin typeface="Arial" charset="0"/>
              <a:ea typeface="Arial" charset="0"/>
              <a:cs typeface="Arial" charset="0"/>
            </a:endParaRPr>
          </a:p>
          <a:p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712" y="178355"/>
            <a:ext cx="7992889" cy="504055"/>
          </a:xfrm>
        </p:spPr>
        <p:txBody>
          <a:bodyPr/>
          <a:lstStyle/>
          <a:p>
            <a:r>
              <a:rPr lang="en-GB" b="0" dirty="0"/>
              <a:t>Flipped classroom</a:t>
            </a:r>
            <a:br>
              <a:rPr lang="en-GB" b="0" dirty="0"/>
            </a:b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059582"/>
            <a:ext cx="6984776" cy="39317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9368"/>
            <a:ext cx="91440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35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323528" y="3939902"/>
            <a:ext cx="8640960" cy="3096343"/>
          </a:xfrm>
          <a:prstGeom prst="rect">
            <a:avLst/>
          </a:prstGeom>
        </p:spPr>
        <p:txBody>
          <a:bodyPr/>
          <a:lstStyle/>
          <a:p>
            <a:r>
              <a:rPr lang="en-GB" sz="1800" dirty="0"/>
              <a:t/>
            </a:r>
            <a:br>
              <a:rPr lang="en-GB" sz="1800" dirty="0"/>
            </a:br>
            <a:r>
              <a:rPr lang="en-GB" sz="1800" dirty="0"/>
              <a:t/>
            </a:r>
            <a:br>
              <a:rPr lang="en-GB" sz="1800" dirty="0"/>
            </a:br>
            <a:endParaRPr lang="en-GB" sz="1800" dirty="0"/>
          </a:p>
          <a:p>
            <a:endParaRPr lang="en-GB" sz="1800" dirty="0">
              <a:latin typeface="Arial" charset="0"/>
              <a:ea typeface="Arial" charset="0"/>
              <a:cs typeface="Arial" charset="0"/>
            </a:endParaRPr>
          </a:p>
          <a:p>
            <a:endParaRPr lang="en-GB" sz="1800" dirty="0">
              <a:latin typeface="Arial" charset="0"/>
              <a:ea typeface="Arial" charset="0"/>
              <a:cs typeface="Arial" charset="0"/>
            </a:endParaRPr>
          </a:p>
          <a:p>
            <a:endParaRPr lang="en-GB" sz="1800" dirty="0">
              <a:latin typeface="Arial" charset="0"/>
              <a:ea typeface="Arial" charset="0"/>
              <a:cs typeface="Arial" charset="0"/>
            </a:endParaRPr>
          </a:p>
          <a:p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712" y="178355"/>
            <a:ext cx="7992889" cy="504055"/>
          </a:xfrm>
        </p:spPr>
        <p:txBody>
          <a:bodyPr/>
          <a:lstStyle/>
          <a:p>
            <a:r>
              <a:rPr lang="en-GB" b="0" dirty="0"/>
              <a:t/>
            </a:r>
            <a:br>
              <a:rPr lang="en-GB" b="0" dirty="0"/>
            </a:b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592923"/>
            <a:ext cx="4176464" cy="25103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547" y="1608873"/>
            <a:ext cx="4149926" cy="24943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83768" y="437268"/>
            <a:ext cx="5184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Student competence and confidence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9368"/>
            <a:ext cx="91440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90307"/>
      </p:ext>
    </p:extLst>
  </p:cSld>
  <p:clrMapOvr>
    <a:masterClrMapping/>
  </p:clrMapOvr>
</p:sld>
</file>

<file path=ppt/theme/theme1.xml><?xml version="1.0" encoding="utf-8"?>
<a:theme xmlns:a="http://schemas.openxmlformats.org/drawingml/2006/main" name="UoG_PowerPoint_16.9">
  <a:themeElements>
    <a:clrScheme name="University colours">
      <a:dk1>
        <a:srgbClr val="002542"/>
      </a:dk1>
      <a:lt1>
        <a:srgbClr val="FFFFFE"/>
      </a:lt1>
      <a:dk2>
        <a:srgbClr val="354047"/>
      </a:dk2>
      <a:lt2>
        <a:srgbClr val="C54520"/>
      </a:lt2>
      <a:accent1>
        <a:srgbClr val="63548B"/>
      </a:accent1>
      <a:accent2>
        <a:srgbClr val="8D0C64"/>
      </a:accent2>
      <a:accent3>
        <a:srgbClr val="CF1C20"/>
      </a:accent3>
      <a:accent4>
        <a:srgbClr val="4B3B7D"/>
      </a:accent4>
      <a:accent5>
        <a:srgbClr val="003824"/>
      </a:accent5>
      <a:accent6>
        <a:srgbClr val="500B29"/>
      </a:accent6>
      <a:hlink>
        <a:srgbClr val="584B3D"/>
      </a:hlink>
      <a:folHlink>
        <a:srgbClr val="0068A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UoG_PowerPoint_16.9</Template>
  <TotalTime>4682</TotalTime>
  <Words>648</Words>
  <Application>Microsoft Macintosh PowerPoint</Application>
  <PresentationFormat>On-screen Show (16:9)</PresentationFormat>
  <Paragraphs>159</Paragraphs>
  <Slides>22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UoG_PowerPoint_16.9</vt:lpstr>
      <vt:lpstr>PowerPoint Presentation</vt:lpstr>
      <vt:lpstr>Level 1 Psychology @ Glasgow</vt:lpstr>
      <vt:lpstr>Time to rethink our approach </vt:lpstr>
      <vt:lpstr>Consistency </vt:lpstr>
      <vt:lpstr>R Studio – open access analysis  </vt:lpstr>
      <vt:lpstr>Individual work to group activities </vt:lpstr>
      <vt:lpstr>Busy noisy labs with lots of discussion! </vt:lpstr>
      <vt:lpstr>Flipped classroom </vt:lpstr>
      <vt:lpstr> </vt:lpstr>
      <vt:lpstr> </vt:lpstr>
      <vt:lpstr> </vt:lpstr>
      <vt:lpstr> </vt:lpstr>
      <vt:lpstr> </vt:lpstr>
      <vt:lpstr> </vt:lpstr>
      <vt:lpstr>Challenges  Be careful not to overwhelm students with information  Staff training and continual CPD  Don’t underestimate your students but also don’t overestimate them.  </vt:lpstr>
      <vt:lpstr> </vt:lpstr>
      <vt:lpstr>Student feedback </vt:lpstr>
      <vt:lpstr> </vt:lpstr>
      <vt:lpstr> </vt:lpstr>
      <vt:lpstr>External examiner feedback</vt:lpstr>
      <vt:lpstr>My top tips</vt:lpstr>
      <vt:lpstr>@clelandwoods  Heather.Woods@Glasgow.ac.uk 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Howard</dc:creator>
  <cp:lastModifiedBy>Lisa DeBruine</cp:lastModifiedBy>
  <cp:revision>178</cp:revision>
  <cp:lastPrinted>2018-03-06T12:37:33Z</cp:lastPrinted>
  <dcterms:created xsi:type="dcterms:W3CDTF">2016-02-16T11:44:26Z</dcterms:created>
  <dcterms:modified xsi:type="dcterms:W3CDTF">2018-03-08T10:19:10Z</dcterms:modified>
</cp:coreProperties>
</file>